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313" r:id="rId3"/>
    <p:sldId id="312" r:id="rId4"/>
    <p:sldId id="311" r:id="rId5"/>
    <p:sldId id="310" r:id="rId6"/>
    <p:sldId id="304" r:id="rId7"/>
    <p:sldId id="307" r:id="rId8"/>
    <p:sldId id="308" r:id="rId9"/>
    <p:sldId id="314" r:id="rId10"/>
    <p:sldId id="309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883"/>
    <a:srgbClr val="2399F5"/>
    <a:srgbClr val="FC7570"/>
    <a:srgbClr val="FECC42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 autoAdjust="0"/>
    <p:restoredTop sz="73359"/>
  </p:normalViewPr>
  <p:slideViewPr>
    <p:cSldViewPr snapToObjects="1">
      <p:cViewPr varScale="1">
        <p:scale>
          <a:sx n="132" d="100"/>
          <a:sy n="132" d="100"/>
        </p:scale>
        <p:origin x="1062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3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EFA23-23B8-BDD0-7C16-F4D3EBDD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83BB76-273A-4095-D5D7-9E741B6658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05643A-A1B9-4336-E836-B8CC3B472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1) portal,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several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data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quality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issues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spotted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, but are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they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really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relevant? </a:t>
            </a:r>
            <a:b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</a:b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3)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steering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committee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established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prioritize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oversee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development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decisions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?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283A2C-C63B-AB1A-9FB8-19434E8DC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5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7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4CA7-0C00-F999-82CF-E5FCF9DA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9FA4C6-F8C6-A9FB-B0F0-481D6E6B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72161E-9822-6F99-95F9-902FF6ED5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>
                <a:effectLst/>
                <a:latin typeface="Helvetica Neue" panose="02000503000000020004" pitchFamily="2" charset="0"/>
              </a:rPr>
              <a:t>Let’s</a:t>
            </a:r>
            <a:r>
              <a:rPr lang="fr-CH" dirty="0">
                <a:effectLst/>
                <a:latin typeface="Helvetica Neue" panose="02000503000000020004" pitchFamily="2" charset="0"/>
              </a:rPr>
              <a:t> start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with</a:t>
            </a:r>
            <a:r>
              <a:rPr lang="fr-CH" dirty="0">
                <a:effectLst/>
                <a:latin typeface="Helvetica Neue" panose="02000503000000020004" pitchFamily="2" charset="0"/>
              </a:rPr>
              <a:t> a quick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recap</a:t>
            </a:r>
            <a:endParaRPr lang="fr-CH" dirty="0">
              <a:effectLst/>
              <a:latin typeface="Helvetica Neue" panose="02000503000000020004" pitchFamily="2" charset="0"/>
            </a:endParaRPr>
          </a:p>
          <a:p>
            <a:endParaRPr lang="fr-CH" dirty="0">
              <a:effectLst/>
              <a:latin typeface="Helvetica Neue" panose="02000503000000020004" pitchFamily="2" charset="0"/>
            </a:endParaRPr>
          </a:p>
          <a:p>
            <a:r>
              <a:rPr lang="fr-CH" dirty="0">
                <a:effectLst/>
                <a:latin typeface="Helvetica Neue" panose="02000503000000020004" pitchFamily="2" charset="0"/>
              </a:rPr>
              <a:t>Setup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framework</a:t>
            </a:r>
            <a:r>
              <a:rPr lang="fr-CH" dirty="0">
                <a:effectLst/>
                <a:latin typeface="Helvetica Neue" panose="02000503000000020004" pitchFamily="2" charset="0"/>
              </a:rPr>
              <a:t> for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managnig</a:t>
            </a:r>
            <a:r>
              <a:rPr lang="fr-CH" dirty="0">
                <a:effectLst/>
                <a:latin typeface="Helvetica Neue" panose="02000503000000020004" pitchFamily="2" charset="0"/>
              </a:rPr>
              <a:t> esp documentation </a:t>
            </a:r>
          </a:p>
          <a:p>
            <a:endParaRPr lang="fr-CH" sz="1200" dirty="0">
              <a:solidFill>
                <a:srgbClr val="374151"/>
              </a:solidFill>
              <a:latin typeface="Söhne"/>
            </a:endParaRPr>
          </a:p>
          <a:p>
            <a:r>
              <a:rPr lang="fr-CH" sz="1200" dirty="0">
                <a:solidFill>
                  <a:srgbClr val="374151"/>
                </a:solidFill>
                <a:latin typeface="Söhne"/>
              </a:rPr>
              <a:t>WP6 </a:t>
            </a:r>
            <a:r>
              <a:rPr lang="fr-CH" sz="1200" dirty="0" err="1">
                <a:solidFill>
                  <a:srgbClr val="374151"/>
                </a:solidFill>
                <a:latin typeface="Söhne"/>
              </a:rPr>
              <a:t>aims</a:t>
            </a:r>
            <a:r>
              <a:rPr lang="fr-CH" sz="1200" dirty="0">
                <a:solidFill>
                  <a:srgbClr val="374151"/>
                </a:solidFill>
                <a:latin typeface="Söhne"/>
              </a:rPr>
              <a:t> at </a:t>
            </a:r>
            <a:r>
              <a:rPr lang="fr-CH" sz="1200" dirty="0" err="1">
                <a:solidFill>
                  <a:srgbClr val="374151"/>
                </a:solidFill>
                <a:latin typeface="Söhne"/>
              </a:rPr>
              <a:t>providing</a:t>
            </a:r>
            <a:r>
              <a:rPr lang="fr-CH" sz="1200" dirty="0">
                <a:solidFill>
                  <a:srgbClr val="374151"/>
                </a:solidFill>
                <a:latin typeface="Söhne"/>
              </a:rPr>
              <a:t> a </a:t>
            </a:r>
            <a:r>
              <a:rPr lang="fr-CH" sz="1200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technical</a:t>
            </a:r>
            <a:r>
              <a:rPr lang="fr-CH" sz="1200" b="0" i="0" u="none" strike="noStrike" dirty="0">
                <a:solidFill>
                  <a:srgbClr val="374151"/>
                </a:solidFill>
                <a:effectLst/>
                <a:latin typeface="Söhne"/>
              </a:rPr>
              <a:t> backbone </a:t>
            </a:r>
            <a:r>
              <a:rPr lang="fr-CH" sz="1200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t</a:t>
            </a:r>
            <a:r>
              <a:rPr lang="fr-CH" sz="1200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hat</a:t>
            </a:r>
            <a:r>
              <a:rPr lang="fr-CH" sz="1200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fr-CH" sz="1200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other</a:t>
            </a:r>
            <a:r>
              <a:rPr lang="fr-CH" sz="1200" b="0" i="0" u="none" strike="noStrike" dirty="0">
                <a:solidFill>
                  <a:srgbClr val="0F0F0F"/>
                </a:solidFill>
                <a:effectLst/>
                <a:latin typeface="Söhne"/>
              </a:rPr>
              <a:t> packages can </a:t>
            </a:r>
            <a:r>
              <a:rPr lang="fr-CH" sz="1200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rely</a:t>
            </a:r>
            <a:r>
              <a:rPr lang="fr-CH" sz="1200" b="0" i="0" u="none" strike="noStrike" dirty="0">
                <a:solidFill>
                  <a:srgbClr val="0F0F0F"/>
                </a:solidFill>
                <a:effectLst/>
                <a:latin typeface="Söhne"/>
              </a:rPr>
              <a:t> on </a:t>
            </a:r>
            <a:endParaRPr lang="fr-CH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C71BF5-3396-6884-CFEE-07FBBE74A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2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31A04-F7C9-C11D-4478-9534C14E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328B31-0D69-84FC-D7D4-CD9CBE6A8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6748C7-618F-0684-01F5-D77023518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Even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few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empty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chairs in the team,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still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ton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done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!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Now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let's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take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look. </a:t>
            </a:r>
            <a:endParaRPr lang="fr-FR" dirty="0"/>
          </a:p>
          <a:p>
            <a:endParaRPr lang="fr-FR" dirty="0"/>
          </a:p>
          <a:p>
            <a:r>
              <a:rPr lang="fr-FR" dirty="0"/>
              <a:t>Data </a:t>
            </a:r>
            <a:r>
              <a:rPr lang="fr-FR" dirty="0" err="1"/>
              <a:t>Analysis</a:t>
            </a:r>
            <a:r>
              <a:rPr lang="fr-FR" dirty="0"/>
              <a:t>, for </a:t>
            </a:r>
            <a:r>
              <a:rPr lang="fr-FR" dirty="0" err="1"/>
              <a:t>example</a:t>
            </a:r>
            <a:r>
              <a:rPr lang="fr-FR" dirty="0"/>
              <a:t> for the files </a:t>
            </a:r>
            <a:r>
              <a:rPr lang="fr-FR" dirty="0" err="1"/>
              <a:t>automatic</a:t>
            </a:r>
            <a:r>
              <a:rPr lang="fr-FR" dirty="0"/>
              <a:t> or semi </a:t>
            </a:r>
            <a:r>
              <a:rPr lang="fr-FR" dirty="0" err="1"/>
              <a:t>automatic</a:t>
            </a:r>
            <a:r>
              <a:rPr lang="fr-FR" dirty="0"/>
              <a:t> import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summer</a:t>
            </a:r>
            <a:r>
              <a:rPr lang="fr-FR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5.2,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Kamil</a:t>
            </a:r>
            <a:endParaRPr lang="fr-FR" dirty="0"/>
          </a:p>
          <a:p>
            <a:endParaRPr lang="fr-FR" dirty="0"/>
          </a:p>
          <a:p>
            <a:r>
              <a:rPr lang="fr-FR" dirty="0"/>
              <a:t>FP </a:t>
            </a:r>
            <a:r>
              <a:rPr lang="fr-FR" dirty="0" err="1"/>
              <a:t>attributes</a:t>
            </a:r>
            <a:r>
              <a:rPr lang="fr-FR" dirty="0"/>
              <a:t>, for </a:t>
            </a:r>
            <a:r>
              <a:rPr lang="fr-FR" dirty="0" err="1"/>
              <a:t>equipment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on the </a:t>
            </a:r>
            <a:r>
              <a:rPr lang="fr-FR" dirty="0" err="1"/>
              <a:t>frontiers</a:t>
            </a:r>
            <a:r>
              <a:rPr lang="fr-FR" dirty="0"/>
              <a:t> of EN-EL </a:t>
            </a:r>
            <a:r>
              <a:rPr lang="fr-FR" dirty="0" err="1"/>
              <a:t>responsbility</a:t>
            </a:r>
            <a:r>
              <a:rPr lang="fr-FR" dirty="0"/>
              <a:t>, how </a:t>
            </a:r>
            <a:r>
              <a:rPr lang="fr-FR" dirty="0" err="1"/>
              <a:t>we</a:t>
            </a:r>
            <a:r>
              <a:rPr lang="fr-FR" dirty="0"/>
              <a:t> store </a:t>
            </a:r>
            <a:r>
              <a:rPr lang="fr-FR" dirty="0" err="1"/>
              <a:t>it</a:t>
            </a:r>
            <a:r>
              <a:rPr lang="fr-FR" dirty="0"/>
              <a:t>, and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convienet</a:t>
            </a:r>
            <a:r>
              <a:rPr lang="fr-FR" dirty="0"/>
              <a:t> for the </a:t>
            </a:r>
            <a:r>
              <a:rPr lang="fr-FR" dirty="0" err="1"/>
              <a:t>users</a:t>
            </a:r>
            <a:r>
              <a:rPr lang="fr-FR" dirty="0"/>
              <a:t> to </a:t>
            </a:r>
            <a:r>
              <a:rPr lang="fr-FR" dirty="0" err="1"/>
              <a:t>manipulate</a:t>
            </a:r>
            <a:r>
              <a:rPr lang="fr-FR" dirty="0"/>
              <a:t> </a:t>
            </a:r>
            <a:r>
              <a:rPr lang="fr-FR" dirty="0" err="1"/>
              <a:t>it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Arrival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grads</a:t>
            </a:r>
            <a:r>
              <a:rPr lang="fr-FR" dirty="0"/>
              <a:t>: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84B2B7-3727-3832-FC63-7EC5797B2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4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04CA7-0C00-F999-82CF-E5FCF9DA6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9FA4C6-F8C6-A9FB-B0F0-481D6E6B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172161E-9822-6F99-95F9-902FF6ED5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>
                <a:effectLst/>
                <a:latin typeface="Helvetica Neue" panose="02000503000000020004" pitchFamily="2" charset="0"/>
              </a:rPr>
              <a:t>This graph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is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something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what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was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result</a:t>
            </a:r>
            <a:r>
              <a:rPr lang="fr-CH" dirty="0">
                <a:effectLst/>
                <a:latin typeface="Helvetica Neue" panose="02000503000000020004" pitchFamily="2" charset="0"/>
              </a:rPr>
              <a:t> if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preliminary</a:t>
            </a:r>
            <a:r>
              <a:rPr lang="fr-CH" dirty="0">
                <a:effectLst/>
                <a:latin typeface="Helvetica Neue" panose="02000503000000020004" pitchFamily="2" charset="0"/>
              </a:rPr>
              <a:t> discussions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with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member</a:t>
            </a:r>
            <a:r>
              <a:rPr lang="fr-CH" dirty="0">
                <a:effectLst/>
                <a:latin typeface="Helvetica Neue" panose="02000503000000020004" pitchFamily="2" charset="0"/>
              </a:rPr>
              <a:t> in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my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workpackage</a:t>
            </a:r>
            <a:endParaRPr lang="fr-CH" dirty="0">
              <a:effectLst/>
              <a:latin typeface="Helvetica Neue" panose="02000503000000020004" pitchFamily="2" charset="0"/>
            </a:endParaRPr>
          </a:p>
          <a:p>
            <a:endParaRPr lang="fr-CH" dirty="0">
              <a:effectLst/>
              <a:latin typeface="Helvetica Neue" panose="02000503000000020004" pitchFamily="2" charset="0"/>
            </a:endParaRPr>
          </a:p>
          <a:p>
            <a:r>
              <a:rPr lang="fr-CH" dirty="0" err="1">
                <a:effectLst/>
                <a:latin typeface="Helvetica Neue" panose="02000503000000020004" pitchFamily="2" charset="0"/>
              </a:rPr>
              <a:t>What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we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didn’t</a:t>
            </a:r>
            <a:r>
              <a:rPr lang="fr-CH" dirty="0">
                <a:effectLst/>
                <a:latin typeface="Helvetica Neue" panose="02000503000000020004" pitchFamily="2" charset="0"/>
              </a:rPr>
              <a:t> manage to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investiagate</a:t>
            </a:r>
            <a:r>
              <a:rPr lang="fr-CH" dirty="0">
                <a:effectLst/>
                <a:latin typeface="Helvetica Neue" panose="02000503000000020004" pitchFamily="2" charset="0"/>
              </a:rPr>
              <a:t> NORMA back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then</a:t>
            </a:r>
            <a:endParaRPr lang="fr-CH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C71BF5-3396-6884-CFEE-07FBBE74A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1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You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might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understandably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think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calling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“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Electrical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Safety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Portal”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feels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bit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premature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as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we’re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still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long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way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from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complete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solution. </a:t>
            </a:r>
          </a:p>
          <a:p>
            <a:endParaRPr lang="fr-CH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However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I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believe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it’s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essential to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strive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a single portal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that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can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meet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most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the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project’s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needs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enforcing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this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from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0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really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makes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sense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FP Explorer justifies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eaarly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existence. </a:t>
            </a:r>
          </a:p>
          <a:p>
            <a:endParaRPr lang="fr-CH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functionality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will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keep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expanding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the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tool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look and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behave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differently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depending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who’s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using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yet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should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remain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unified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tool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—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even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if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it’s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built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multiple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databases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Doesn’t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matter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what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your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role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ESP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-&gt;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esp.cern.ch</a:t>
            </a:r>
            <a:endParaRPr lang="fr-CH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endParaRPr lang="fr-CH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>
                <a:effectLst/>
                <a:latin typeface="Helvetica Neue" panose="02000503000000020004" pitchFamily="2" charset="0"/>
              </a:rPr>
              <a:t>Now</a:t>
            </a:r>
            <a:r>
              <a:rPr lang="fr-CH" dirty="0">
                <a:effectLst/>
                <a:latin typeface="Helvetica Neue" panose="02000503000000020004" pitchFamily="2" charset="0"/>
              </a:rPr>
              <a:t>,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let’s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bring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Kamil’s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mockup</a:t>
            </a:r>
            <a:r>
              <a:rPr lang="fr-CH" dirty="0">
                <a:effectLst/>
                <a:latin typeface="Helvetica Neue" panose="02000503000000020004" pitchFamily="2" charset="0"/>
              </a:rPr>
              <a:t> to life and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walk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through</a:t>
            </a:r>
            <a:r>
              <a:rPr lang="fr-CH" dirty="0">
                <a:effectLst/>
                <a:latin typeface="Helvetica Neue" panose="02000503000000020004" pitchFamily="2" charset="0"/>
              </a:rPr>
              <a:t> the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implementation</a:t>
            </a:r>
            <a:r>
              <a:rPr lang="fr-CH" dirty="0">
                <a:effectLst/>
                <a:latin typeface="Helvetica Neue" panose="02000503000000020004" pitchFamily="2" charset="0"/>
              </a:rPr>
              <a:t>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together</a:t>
            </a:r>
            <a:r>
              <a:rPr lang="fr-CH" dirty="0">
                <a:effectLst/>
                <a:latin typeface="Helvetica Neue" panose="02000503000000020004" pitchFamily="2" charset="0"/>
              </a:rPr>
              <a:t> and explore the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core</a:t>
            </a:r>
            <a:r>
              <a:rPr lang="fr-CH" dirty="0">
                <a:effectLst/>
                <a:latin typeface="Helvetica Neue" panose="02000503000000020004" pitchFamily="2" charset="0"/>
              </a:rPr>
              <a:t> of the </a:t>
            </a:r>
            <a:r>
              <a:rPr lang="fr-CH" dirty="0" err="1">
                <a:effectLst/>
                <a:latin typeface="Helvetica Neue" panose="02000503000000020004" pitchFamily="2" charset="0"/>
              </a:rPr>
              <a:t>tool</a:t>
            </a:r>
            <a:endParaRPr lang="fr-CH" dirty="0">
              <a:effectLst/>
              <a:latin typeface="Helvetica Neue" panose="02000503000000020004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GRoups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Authorization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9A256-AE2F-234C-1794-20973528B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E8AB2FC-CB4D-6174-0821-3B515440D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B8F0A2-13B9-F41C-9633-DDF7F3A0A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GRoups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Authorization</a:t>
            </a:r>
            <a:endParaRPr lang="fr-CH" b="0" i="0" u="none" strike="noStrike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endParaRPr lang="fr-CH" b="0" i="0" u="none" strike="noStrike" dirty="0">
              <a:solidFill>
                <a:srgbClr val="474747"/>
              </a:solidFill>
              <a:effectLst/>
              <a:latin typeface="Arial" panose="020B0604020202020204" pitchFamily="34" charset="0"/>
            </a:endParaRPr>
          </a:p>
          <a:p>
            <a:r>
              <a:rPr lang="fr-CH" b="1" i="0" u="none" strike="noStrike" dirty="0">
                <a:solidFill>
                  <a:srgbClr val="000000"/>
                </a:solidFill>
                <a:effectLst/>
              </a:rPr>
              <a:t>HTTP/2 </a:t>
            </a:r>
            <a:r>
              <a:rPr lang="fr-CH" b="1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fr-CH" b="1" i="0" u="none" strike="noStrike" dirty="0">
                <a:solidFill>
                  <a:srgbClr val="000000"/>
                </a:solidFill>
                <a:effectLst/>
              </a:rPr>
              <a:t> Server Push, Server-Sent Events 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2E7B6-4B9B-2B3A-B893-596AB0236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4046-2C48-837B-1FA3-660E38D6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22F166D-F3EC-2842-F174-2DCAF8577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DA4FB4-65FF-CFA7-2910-C3201199E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knew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CH" b="0" i="0" u="none" strike="noStrike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fr-CH" b="0" i="0" u="none" strike="noStrike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 the start,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366FC-3EC7-00CC-88B4-4E863FC5A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2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3BCBF-9994-AEED-7FEE-78F58596C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BE7EE-5E36-2F66-BA73-71981BB2B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426E2E-D1B2-931D-452E-DF8D17CE6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9192F9-87E0-4F04-AAC2-A0EF94280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2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92C1EF-B18C-45A8-86B5-D8072DB68F76}"/>
              </a:ext>
            </a:extLst>
          </p:cNvPr>
          <p:cNvGrpSpPr/>
          <p:nvPr userDrawn="1"/>
        </p:nvGrpSpPr>
        <p:grpSpPr>
          <a:xfrm>
            <a:off x="3308104" y="2315864"/>
            <a:ext cx="5575792" cy="1728192"/>
            <a:chOff x="2279576" y="2315864"/>
            <a:chExt cx="5575792" cy="1728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5196E8-CA32-8449-8B2F-F83D475BC1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79576" y="2315864"/>
              <a:ext cx="1728192" cy="17281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C54C32-F50E-42D2-841F-7B2F0AB75D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b="44750"/>
            <a:stretch/>
          </p:blipFill>
          <p:spPr bwMode="auto">
            <a:xfrm>
              <a:off x="4336631" y="2493903"/>
              <a:ext cx="3518737" cy="1372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7E3D5-2194-4AE8-80D4-1FCE73F4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 | Reference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7688" y="6378349"/>
            <a:ext cx="8287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YYYY-MM-DD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| Presentation Title | Reference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6A544-82A8-478C-8DA1-1A49D694F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r="58573" b="44750"/>
          <a:stretch/>
        </p:blipFill>
        <p:spPr bwMode="auto">
          <a:xfrm>
            <a:off x="981918" y="6364599"/>
            <a:ext cx="418257" cy="393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0323C-FCE7-4F74-A687-BE4805310B87}"/>
              </a:ext>
            </a:extLst>
          </p:cNvPr>
          <p:cNvSpPr txBox="1"/>
          <p:nvPr/>
        </p:nvSpPr>
        <p:spPr bwMode="auto">
          <a:xfrm>
            <a:off x="1318085" y="639558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00" b="1" dirty="0"/>
              <a:t>E</a:t>
            </a:r>
            <a:r>
              <a:rPr lang="fr-CH" sz="700" b="1" dirty="0"/>
              <a:t>NGINEERING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872DB-D95D-41FB-8620-43080C482AB9}"/>
              </a:ext>
            </a:extLst>
          </p:cNvPr>
          <p:cNvSpPr txBox="1"/>
          <p:nvPr/>
        </p:nvSpPr>
        <p:spPr bwMode="auto">
          <a:xfrm>
            <a:off x="1318085" y="6510996"/>
            <a:ext cx="10801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fr-CH" sz="700" b="1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EPARTMENT</a:t>
            </a:r>
            <a:endParaRPr lang="fr-FR" sz="900" b="1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Electrical Safety Project</a:t>
            </a:r>
            <a:br>
              <a:rPr lang="en-US" dirty="0"/>
            </a:br>
            <a:r>
              <a:rPr lang="en-US" dirty="0"/>
              <a:t>WP6 Annual Review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Lukasz Pater</a:t>
            </a:r>
          </a:p>
          <a:p>
            <a:pPr algn="l"/>
            <a:r>
              <a:rPr lang="en-US" sz="1800" dirty="0"/>
              <a:t>2024-11-15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A1893-64E7-4801-8783-60D4FE79DFE3}"/>
              </a:ext>
            </a:extLst>
          </p:cNvPr>
          <p:cNvSpPr txBox="1"/>
          <p:nvPr/>
        </p:nvSpPr>
        <p:spPr>
          <a:xfrm>
            <a:off x="5591944" y="61347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latin typeface="Arial"/>
              </a:rPr>
              <a:t>Indico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1416608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3546C-FFFD-AE0A-CA2C-F7FAF125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8C9EB-570C-C148-031D-84FDF50A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616BED-4E38-E449-F88E-756F3C24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45A218B-0B9B-972F-9B80-A074C2926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The two graduates, Iulian and Afonso, joined us two weeks ago and are steadily familiarizing themselves with the technologies and the domain.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The project pilot urgently needs to explore real-world use cases, which will also aid in identifying data quality issues.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As of Q1 2025 we will work in sprint cycles, actively engaging relevant stakeholders to shape the tool's development.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Complete the document outlining the various systems relevant to the project, then submit it for an engineering review</a:t>
            </a:r>
            <a:r>
              <a:rPr lang="en-GB" b="0" dirty="0">
                <a:solidFill>
                  <a:srgbClr val="000000"/>
                </a:solidFill>
              </a:rPr>
              <a:t> (Q1 2025)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Share the specification with the IMPACT team and begin work on the lockouts (Q2 2025)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Graduates are an invaluable foundation for our team, but in the future, dedicated staff will be essential to manage growing complexity and provide continuity.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78FF70C-02BE-A884-293D-7500BDD3D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D18E2D-C6C5-0145-2695-AA344643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25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1075-70C9-BEDD-D0EF-77EB2AB0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42AA51-E139-4B27-B90B-8A10C5C0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7859" cy="460851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GB" sz="2600" i="0" u="none" strike="noStrike" dirty="0">
                <a:solidFill>
                  <a:srgbClr val="000000"/>
                </a:solidFill>
                <a:effectLst/>
              </a:rPr>
              <a:t>6.1 Documentation </a:t>
            </a:r>
            <a:r>
              <a:rPr lang="en-GB" sz="2600" b="0" i="0" u="none" strike="noStrike" dirty="0">
                <a:solidFill>
                  <a:schemeClr val="bg2">
                    <a:lumMod val="50000"/>
                  </a:schemeClr>
                </a:solidFill>
                <a:effectLst/>
              </a:rPr>
              <a:t>WPL: Denis </a:t>
            </a:r>
            <a:r>
              <a:rPr lang="en-GB" sz="2600" b="0" i="0" u="none" strike="noStrike" dirty="0" err="1">
                <a:solidFill>
                  <a:schemeClr val="bg2">
                    <a:lumMod val="50000"/>
                  </a:schemeClr>
                </a:solidFill>
                <a:effectLst/>
              </a:rPr>
              <a:t>Ribiollet</a:t>
            </a:r>
            <a:r>
              <a:rPr lang="en-GB" sz="2600" b="0" i="0" u="none" strike="noStrike" dirty="0">
                <a:solidFill>
                  <a:schemeClr val="bg2">
                    <a:lumMod val="50000"/>
                  </a:schemeClr>
                </a:solidFill>
                <a:effectLst/>
              </a:rPr>
              <a:t> (as of 03.2025)</a:t>
            </a:r>
          </a:p>
          <a:p>
            <a:pPr marL="0" indent="0">
              <a:buNone/>
            </a:pPr>
            <a:r>
              <a:rPr lang="en-GB" sz="2600" b="0" dirty="0">
                <a:solidFill>
                  <a:srgbClr val="374151"/>
                </a:solidFill>
              </a:rPr>
              <a:t>E</a:t>
            </a:r>
            <a:r>
              <a:rPr lang="en-GB" sz="2600" b="0" i="0" u="none" strike="noStrike" dirty="0">
                <a:solidFill>
                  <a:srgbClr val="374151"/>
                </a:solidFill>
                <a:effectLst/>
              </a:rPr>
              <a:t>stablish workflows, roles, and responsibilities for the creation and maintenance of documents pertinent for the electrical safety</a:t>
            </a:r>
            <a:endParaRPr lang="en-GB" sz="2600" dirty="0"/>
          </a:p>
          <a:p>
            <a:pPr marL="0" indent="0" algn="ctr">
              <a:buNone/>
            </a:pPr>
            <a:r>
              <a:rPr lang="en-GB" sz="2600" i="0" u="none" strike="noStrike" dirty="0">
                <a:solidFill>
                  <a:srgbClr val="000000"/>
                </a:solidFill>
                <a:effectLst/>
              </a:rPr>
              <a:t>6.2</a:t>
            </a:r>
            <a:r>
              <a:rPr lang="en-GB" sz="26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600" dirty="0"/>
              <a:t>Databases &amp; Electrical Safety Portal </a:t>
            </a:r>
            <a:r>
              <a:rPr lang="en-GB" sz="2600" b="0" dirty="0">
                <a:solidFill>
                  <a:schemeClr val="bg2">
                    <a:lumMod val="50000"/>
                  </a:schemeClr>
                </a:solidFill>
              </a:rPr>
              <a:t>WPL: Lukasz Pater</a:t>
            </a:r>
          </a:p>
          <a:p>
            <a:pPr marL="0" indent="0">
              <a:buNone/>
            </a:pPr>
            <a:r>
              <a:rPr lang="en-GB" sz="2600" b="0" i="0" u="none" strike="noStrike" dirty="0">
                <a:solidFill>
                  <a:srgbClr val="000000"/>
                </a:solidFill>
                <a:effectLst/>
              </a:rPr>
              <a:t>Assess databases for electrical data, collaborate on a unified portal specification, and develop the portal.</a:t>
            </a:r>
          </a:p>
          <a:p>
            <a:pPr marL="0" indent="0" algn="ctr">
              <a:buNone/>
            </a:pPr>
            <a:r>
              <a:rPr lang="en-GB" sz="2600" dirty="0"/>
              <a:t>WP 6.3 Electrical Knowledge Dissemination </a:t>
            </a:r>
            <a:r>
              <a:rPr lang="en-GB" sz="2600" b="0" dirty="0">
                <a:solidFill>
                  <a:schemeClr val="bg2">
                    <a:lumMod val="50000"/>
                  </a:schemeClr>
                </a:solidFill>
              </a:rPr>
              <a:t>WPL: ESP Core team</a:t>
            </a:r>
          </a:p>
          <a:p>
            <a:pPr marL="0" indent="0">
              <a:buNone/>
            </a:pPr>
            <a:r>
              <a:rPr lang="en-GB" sz="2600" b="0" i="0" u="none" strike="noStrike" dirty="0">
                <a:solidFill>
                  <a:srgbClr val="374151"/>
                </a:solidFill>
                <a:effectLst/>
                <a:latin typeface="Söhne"/>
              </a:rPr>
              <a:t>Implement processes and procedures to secure the distribution of electrical knowledge and standards </a:t>
            </a:r>
            <a:r>
              <a:rPr lang="en-GB" sz="2600" b="0" dirty="0">
                <a:solidFill>
                  <a:srgbClr val="374151"/>
                </a:solidFill>
                <a:latin typeface="Söhne"/>
              </a:rPr>
              <a:t>in the</a:t>
            </a:r>
            <a:r>
              <a:rPr lang="en-GB" sz="2600" b="0" i="0" u="none" strike="noStrike" dirty="0">
                <a:solidFill>
                  <a:srgbClr val="374151"/>
                </a:solidFill>
                <a:effectLst/>
                <a:latin typeface="Söhne"/>
              </a:rPr>
              <a:t> ATS sector.</a:t>
            </a:r>
            <a:endParaRPr lang="en-GB" sz="2600" dirty="0"/>
          </a:p>
          <a:p>
            <a:pPr marL="0" indent="0">
              <a:buNone/>
            </a:pPr>
            <a:endParaRPr lang="en-GB" sz="2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1025-3E6F-CBAB-3F91-58D7384D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7001-5673-189D-95BB-39394074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4518-246E-708E-B8F2-4B332D44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B63844-5F0E-A552-1871-587D6290C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WP6 -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28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0E2C8-6B9F-4D6D-B394-2A0FD5217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ACEDA68-3580-D575-7F69-BCE6FF713EFE}"/>
              </a:ext>
            </a:extLst>
          </p:cNvPr>
          <p:cNvCxnSpPr>
            <a:cxnSpLocks/>
          </p:cNvCxnSpPr>
          <p:nvPr/>
        </p:nvCxnSpPr>
        <p:spPr>
          <a:xfrm>
            <a:off x="8184232" y="3429000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7999134-DE73-2C35-6B50-E0263A948A55}"/>
              </a:ext>
            </a:extLst>
          </p:cNvPr>
          <p:cNvCxnSpPr>
            <a:cxnSpLocks/>
          </p:cNvCxnSpPr>
          <p:nvPr/>
        </p:nvCxnSpPr>
        <p:spPr>
          <a:xfrm flipV="1">
            <a:off x="5519936" y="1885738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B7B5590D-6B51-806D-E498-BD414E23496F}"/>
              </a:ext>
            </a:extLst>
          </p:cNvPr>
          <p:cNvCxnSpPr>
            <a:cxnSpLocks/>
          </p:cNvCxnSpPr>
          <p:nvPr/>
        </p:nvCxnSpPr>
        <p:spPr>
          <a:xfrm flipV="1">
            <a:off x="7392144" y="1885738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08A90F3-7904-98D7-DC24-B436CDC59064}"/>
              </a:ext>
            </a:extLst>
          </p:cNvPr>
          <p:cNvCxnSpPr>
            <a:cxnSpLocks/>
          </p:cNvCxnSpPr>
          <p:nvPr/>
        </p:nvCxnSpPr>
        <p:spPr>
          <a:xfrm>
            <a:off x="6168008" y="3465004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FC1D4E1-D4A4-30AA-3B27-A9BCE6AFD1DB}"/>
              </a:ext>
            </a:extLst>
          </p:cNvPr>
          <p:cNvCxnSpPr>
            <a:cxnSpLocks/>
          </p:cNvCxnSpPr>
          <p:nvPr/>
        </p:nvCxnSpPr>
        <p:spPr>
          <a:xfrm>
            <a:off x="3575720" y="3429168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37DCEFA-0CF8-01DA-693B-9622C82F5697}"/>
              </a:ext>
            </a:extLst>
          </p:cNvPr>
          <p:cNvCxnSpPr>
            <a:cxnSpLocks/>
          </p:cNvCxnSpPr>
          <p:nvPr/>
        </p:nvCxnSpPr>
        <p:spPr>
          <a:xfrm>
            <a:off x="10864508" y="3429168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EF028BE1-03BF-A7A3-D7B1-E61C517B819E}"/>
              </a:ext>
            </a:extLst>
          </p:cNvPr>
          <p:cNvCxnSpPr>
            <a:cxnSpLocks/>
          </p:cNvCxnSpPr>
          <p:nvPr/>
        </p:nvCxnSpPr>
        <p:spPr>
          <a:xfrm flipV="1">
            <a:off x="9912424" y="1885738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DEFFC-9B6A-6928-8D22-5446539E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001D26-035C-E3CC-D806-13F6E1EF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 Recap (Q4 2023 - 2024​)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BFAF39A-F4BA-F423-E80A-603023916CC2}"/>
              </a:ext>
            </a:extLst>
          </p:cNvPr>
          <p:cNvCxnSpPr>
            <a:cxnSpLocks/>
          </p:cNvCxnSpPr>
          <p:nvPr/>
        </p:nvCxnSpPr>
        <p:spPr>
          <a:xfrm flipV="1">
            <a:off x="1343472" y="1916832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6EB3E81-6E37-7B72-63F1-C8E7FAC954EA}"/>
              </a:ext>
            </a:extLst>
          </p:cNvPr>
          <p:cNvGrpSpPr/>
          <p:nvPr/>
        </p:nvGrpSpPr>
        <p:grpSpPr>
          <a:xfrm>
            <a:off x="191344" y="3429000"/>
            <a:ext cx="11881320" cy="0"/>
            <a:chOff x="191344" y="3429000"/>
            <a:chExt cx="11881320" cy="0"/>
          </a:xfrm>
        </p:grpSpPr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DF35860D-CB9A-AF3B-1CB7-053A2338E216}"/>
                </a:ext>
              </a:extLst>
            </p:cNvPr>
            <p:cNvCxnSpPr>
              <a:cxnSpLocks/>
            </p:cNvCxnSpPr>
            <p:nvPr/>
          </p:nvCxnSpPr>
          <p:spPr>
            <a:xfrm>
              <a:off x="191344" y="3429000"/>
              <a:ext cx="1757858" cy="0"/>
            </a:xfrm>
            <a:prstGeom prst="straightConnector1">
              <a:avLst/>
            </a:prstGeom>
            <a:ln w="47625">
              <a:solidFill>
                <a:srgbClr val="FECC42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6AEE75D3-F6D9-8CF2-9E82-6CC71E779CE5}"/>
                </a:ext>
              </a:extLst>
            </p:cNvPr>
            <p:cNvCxnSpPr>
              <a:cxnSpLocks/>
            </p:cNvCxnSpPr>
            <p:nvPr/>
          </p:nvCxnSpPr>
          <p:spPr>
            <a:xfrm>
              <a:off x="1949202" y="3429000"/>
              <a:ext cx="2399928" cy="0"/>
            </a:xfrm>
            <a:prstGeom prst="straightConnector1">
              <a:avLst/>
            </a:prstGeom>
            <a:ln w="47625">
              <a:solidFill>
                <a:srgbClr val="FC7570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C9652F48-3AAF-DBA9-9C29-5D8F54858EDF}"/>
                </a:ext>
              </a:extLst>
            </p:cNvPr>
            <p:cNvCxnSpPr>
              <a:cxnSpLocks/>
            </p:cNvCxnSpPr>
            <p:nvPr/>
          </p:nvCxnSpPr>
          <p:spPr>
            <a:xfrm>
              <a:off x="4349130" y="3429000"/>
              <a:ext cx="2399928" cy="0"/>
            </a:xfrm>
            <a:prstGeom prst="straightConnector1">
              <a:avLst/>
            </a:prstGeom>
            <a:ln w="47625">
              <a:solidFill>
                <a:srgbClr val="2399F5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212D7E1A-569C-3896-0FEA-CA8D4DB890DD}"/>
                </a:ext>
              </a:extLst>
            </p:cNvPr>
            <p:cNvCxnSpPr>
              <a:cxnSpLocks/>
            </p:cNvCxnSpPr>
            <p:nvPr/>
          </p:nvCxnSpPr>
          <p:spPr>
            <a:xfrm>
              <a:off x="6749058" y="3429000"/>
              <a:ext cx="2399928" cy="0"/>
            </a:xfrm>
            <a:prstGeom prst="straightConnector1">
              <a:avLst/>
            </a:prstGeom>
            <a:ln w="47625">
              <a:solidFill>
                <a:srgbClr val="924883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BBE9D4DC-D5C1-2120-4A1A-31624A00D855}"/>
                </a:ext>
              </a:extLst>
            </p:cNvPr>
            <p:cNvCxnSpPr>
              <a:cxnSpLocks/>
            </p:cNvCxnSpPr>
            <p:nvPr/>
          </p:nvCxnSpPr>
          <p:spPr>
            <a:xfrm>
              <a:off x="9152999" y="3429000"/>
              <a:ext cx="2153902" cy="0"/>
            </a:xfrm>
            <a:prstGeom prst="straightConnector1">
              <a:avLst/>
            </a:prstGeom>
            <a:ln w="47625">
              <a:solidFill>
                <a:srgbClr val="FECC42"/>
              </a:solidFill>
              <a:tailEnd type="triangl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6A11A7A1-EE54-DBAB-9A45-9D04E6A0B7C0}"/>
                </a:ext>
              </a:extLst>
            </p:cNvPr>
            <p:cNvCxnSpPr>
              <a:cxnSpLocks/>
            </p:cNvCxnSpPr>
            <p:nvPr/>
          </p:nvCxnSpPr>
          <p:spPr>
            <a:xfrm>
              <a:off x="11264158" y="3429000"/>
              <a:ext cx="808506" cy="0"/>
            </a:xfrm>
            <a:prstGeom prst="straightConnector1">
              <a:avLst/>
            </a:prstGeom>
            <a:ln w="47625">
              <a:solidFill>
                <a:srgbClr val="FC7570"/>
              </a:solidFill>
              <a:tailEnd type="triangl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llipse 17">
            <a:extLst>
              <a:ext uri="{FF2B5EF4-FFF2-40B4-BE49-F238E27FC236}">
                <a16:creationId xmlns:a16="http://schemas.microsoft.com/office/drawing/2014/main" id="{AD4A49AA-C993-2FDE-B17E-B192D577B15D}"/>
              </a:ext>
            </a:extLst>
          </p:cNvPr>
          <p:cNvSpPr/>
          <p:nvPr/>
        </p:nvSpPr>
        <p:spPr>
          <a:xfrm>
            <a:off x="10910857" y="3059234"/>
            <a:ext cx="792088" cy="792088"/>
          </a:xfrm>
          <a:prstGeom prst="ellipse">
            <a:avLst/>
          </a:prstGeom>
          <a:solidFill>
            <a:srgbClr val="FECC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DCEAC24-8447-E7D7-1457-4C797C3A3E44}"/>
              </a:ext>
            </a:extLst>
          </p:cNvPr>
          <p:cNvSpPr/>
          <p:nvPr/>
        </p:nvSpPr>
        <p:spPr>
          <a:xfrm>
            <a:off x="6272343" y="3068960"/>
            <a:ext cx="792088" cy="792088"/>
          </a:xfrm>
          <a:prstGeom prst="ellipse">
            <a:avLst/>
          </a:prstGeom>
          <a:solidFill>
            <a:srgbClr val="239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0FDA87-CCA4-1626-0CA4-3662B1FB021E}"/>
              </a:ext>
            </a:extLst>
          </p:cNvPr>
          <p:cNvSpPr/>
          <p:nvPr/>
        </p:nvSpPr>
        <p:spPr>
          <a:xfrm>
            <a:off x="8591600" y="3068960"/>
            <a:ext cx="792088" cy="792088"/>
          </a:xfrm>
          <a:prstGeom prst="ellipse">
            <a:avLst/>
          </a:prstGeom>
          <a:solidFill>
            <a:srgbClr val="9248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16A3B05-F105-F1D5-2285-1B5D034A74BD}"/>
              </a:ext>
            </a:extLst>
          </p:cNvPr>
          <p:cNvSpPr/>
          <p:nvPr/>
        </p:nvSpPr>
        <p:spPr>
          <a:xfrm>
            <a:off x="3953086" y="3068960"/>
            <a:ext cx="792088" cy="792088"/>
          </a:xfrm>
          <a:prstGeom prst="ellipse">
            <a:avLst/>
          </a:prstGeom>
          <a:solidFill>
            <a:srgbClr val="FC75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6EF71C-8710-6181-A827-7360AF5BE141}"/>
              </a:ext>
            </a:extLst>
          </p:cNvPr>
          <p:cNvSpPr/>
          <p:nvPr/>
        </p:nvSpPr>
        <p:spPr>
          <a:xfrm>
            <a:off x="1633829" y="3059234"/>
            <a:ext cx="792088" cy="792088"/>
          </a:xfrm>
          <a:prstGeom prst="ellipse">
            <a:avLst/>
          </a:prstGeom>
          <a:solidFill>
            <a:srgbClr val="FECC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Q4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9BBA5E7-5CFC-2477-7FA8-8F30A64CECAA}"/>
              </a:ext>
            </a:extLst>
          </p:cNvPr>
          <p:cNvSpPr txBox="1"/>
          <p:nvPr/>
        </p:nvSpPr>
        <p:spPr>
          <a:xfrm>
            <a:off x="1482459" y="1610216"/>
            <a:ext cx="135934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WP6.2</a:t>
            </a:r>
            <a:r>
              <a:rPr lang="fr-FR" sz="1200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fr-FR" dirty="0" err="1">
                <a:solidFill>
                  <a:schemeClr val="tx2"/>
                </a:solidFill>
              </a:rPr>
              <a:t>Request</a:t>
            </a:r>
            <a:r>
              <a:rPr lang="fr-FR" dirty="0">
                <a:solidFill>
                  <a:schemeClr val="tx2"/>
                </a:solidFill>
              </a:rPr>
              <a:t> for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one </a:t>
            </a:r>
            <a:r>
              <a:rPr lang="fr-FR" dirty="0" err="1">
                <a:solidFill>
                  <a:schemeClr val="tx2"/>
                </a:solidFill>
              </a:rPr>
              <a:t>graduate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86A8D98-6F47-E8EC-395D-7243E94207A7}"/>
              </a:ext>
            </a:extLst>
          </p:cNvPr>
          <p:cNvSpPr txBox="1"/>
          <p:nvPr/>
        </p:nvSpPr>
        <p:spPr>
          <a:xfrm>
            <a:off x="10057467" y="1510620"/>
            <a:ext cx="139781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WP6.2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 err="1">
                <a:solidFill>
                  <a:schemeClr val="tx2"/>
                </a:solidFill>
              </a:rPr>
              <a:t>Arrival</a:t>
            </a:r>
            <a:r>
              <a:rPr lang="fr-FR" dirty="0">
                <a:solidFill>
                  <a:schemeClr val="tx2"/>
                </a:solidFill>
              </a:rPr>
              <a:t> of </a:t>
            </a:r>
            <a:r>
              <a:rPr lang="fr-FR" dirty="0" err="1">
                <a:solidFill>
                  <a:schemeClr val="tx2"/>
                </a:solidFill>
              </a:rPr>
              <a:t>two</a:t>
            </a:r>
            <a:r>
              <a:rPr lang="fr-FR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fr-FR" dirty="0" err="1">
                <a:solidFill>
                  <a:schemeClr val="tx2"/>
                </a:solidFill>
              </a:rPr>
              <a:t>graduates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5722CCE-544E-0836-D394-FACE087C6032}"/>
              </a:ext>
            </a:extLst>
          </p:cNvPr>
          <p:cNvSpPr txBox="1"/>
          <p:nvPr/>
        </p:nvSpPr>
        <p:spPr>
          <a:xfrm>
            <a:off x="9109856" y="4780309"/>
            <a:ext cx="2314736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b="1" dirty="0">
                <a:solidFill>
                  <a:schemeClr val="tx2"/>
                </a:solidFill>
              </a:rPr>
              <a:t>ESP Portal v0.1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2"/>
                </a:solidFill>
              </a:rPr>
              <a:t>Core</a:t>
            </a:r>
            <a:r>
              <a:rPr lang="fr-FR" dirty="0">
                <a:solidFill>
                  <a:schemeClr val="tx2"/>
                </a:solidFill>
              </a:rPr>
              <a:t>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Equipment Explorer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2"/>
                </a:solidFill>
              </a:rPr>
              <a:t>Knowledge</a:t>
            </a:r>
            <a:r>
              <a:rPr lang="fr-FR" dirty="0">
                <a:solidFill>
                  <a:schemeClr val="tx2"/>
                </a:solidFill>
              </a:rPr>
              <a:t> Base</a:t>
            </a:r>
            <a:br>
              <a:rPr lang="fr-FR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73CE7DC-10F2-7064-4AAC-94499C150B0C}"/>
              </a:ext>
            </a:extLst>
          </p:cNvPr>
          <p:cNvSpPr txBox="1"/>
          <p:nvPr/>
        </p:nvSpPr>
        <p:spPr>
          <a:xfrm>
            <a:off x="2640534" y="4614227"/>
            <a:ext cx="129522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WP6.2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Data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Identification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8573796-14FA-FD6A-1DBD-F04EF1071DCB}"/>
              </a:ext>
            </a:extLst>
          </p:cNvPr>
          <p:cNvSpPr txBox="1"/>
          <p:nvPr/>
        </p:nvSpPr>
        <p:spPr>
          <a:xfrm>
            <a:off x="5662538" y="1506850"/>
            <a:ext cx="139788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WP6.2</a:t>
            </a:r>
            <a:r>
              <a:rPr lang="fr-FR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Data </a:t>
            </a:r>
            <a:r>
              <a:rPr lang="fr-FR" dirty="0" err="1">
                <a:solidFill>
                  <a:schemeClr val="tx2"/>
                </a:solidFill>
              </a:rPr>
              <a:t>Analysis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B7AEA5F-8FDC-E8D2-0862-230206053CF3}"/>
              </a:ext>
            </a:extLst>
          </p:cNvPr>
          <p:cNvSpPr txBox="1"/>
          <p:nvPr/>
        </p:nvSpPr>
        <p:spPr>
          <a:xfrm>
            <a:off x="7516898" y="1571308"/>
            <a:ext cx="2295487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WP5.2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Specification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Equipment Explorer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SLD Viewer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FP Attributes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56D0366-9FF0-D982-2148-E2CD4537F74A}"/>
              </a:ext>
            </a:extLst>
          </p:cNvPr>
          <p:cNvSpPr txBox="1"/>
          <p:nvPr/>
        </p:nvSpPr>
        <p:spPr>
          <a:xfrm>
            <a:off x="5121374" y="4556573"/>
            <a:ext cx="97462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E" dirty="0">
                <a:solidFill>
                  <a:schemeClr val="tx2"/>
                </a:solidFill>
              </a:rPr>
              <a:t>Second </a:t>
            </a:r>
          </a:p>
          <a:p>
            <a:pPr algn="l"/>
            <a:r>
              <a:rPr lang="en-IE" dirty="0">
                <a:solidFill>
                  <a:schemeClr val="tx2"/>
                </a:solidFill>
              </a:rPr>
              <a:t>graduate </a:t>
            </a:r>
          </a:p>
          <a:p>
            <a:pPr algn="l"/>
            <a:r>
              <a:rPr lang="en-IE" dirty="0">
                <a:solidFill>
                  <a:schemeClr val="tx2"/>
                </a:solidFill>
              </a:rPr>
              <a:t>approved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B2E4062-DE59-6412-B9F3-AE55FBE2D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202" y="1341782"/>
            <a:ext cx="514896" cy="51489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9AC4FE81-54DB-EBCF-C1C6-B73156CA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21" y="4521652"/>
            <a:ext cx="514896" cy="514896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EA6DE7BA-BCF3-6595-AA4C-8CF70BFE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52" y="1314312"/>
            <a:ext cx="514896" cy="514896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D1C9602C-FE97-A1A2-7B90-6F6715D21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4437625"/>
            <a:ext cx="514896" cy="514896"/>
          </a:xfrm>
          <a:prstGeom prst="rect">
            <a:avLst/>
          </a:prstGeom>
        </p:spPr>
      </p:pic>
      <p:sp>
        <p:nvSpPr>
          <p:cNvPr id="63" name="Footer Placeholder 4">
            <a:extLst>
              <a:ext uri="{FF2B5EF4-FFF2-40B4-BE49-F238E27FC236}">
                <a16:creationId xmlns:a16="http://schemas.microsoft.com/office/drawing/2014/main" id="{BFA42952-7D15-965C-23F6-138C1178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1024" name="Date Placeholder 3">
            <a:extLst>
              <a:ext uri="{FF2B5EF4-FFF2-40B4-BE49-F238E27FC236}">
                <a16:creationId xmlns:a16="http://schemas.microsoft.com/office/drawing/2014/main" id="{A0EE5E62-1498-5D40-1989-F957EC545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84FD8F-3F7B-5A04-1C31-9E93F961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314" y="1276646"/>
            <a:ext cx="514896" cy="5148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3095C9B-743D-67D5-122E-5FEBC4D015C9}"/>
              </a:ext>
            </a:extLst>
          </p:cNvPr>
          <p:cNvSpPr txBox="1"/>
          <p:nvPr/>
        </p:nvSpPr>
        <p:spPr>
          <a:xfrm>
            <a:off x="6897089" y="4294837"/>
            <a:ext cx="1558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WP4.2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Portal Data </a:t>
            </a:r>
            <a:r>
              <a:rPr lang="fr-FR" dirty="0" err="1">
                <a:solidFill>
                  <a:schemeClr val="tx2"/>
                </a:solidFill>
              </a:rPr>
              <a:t>Rqmt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WP4.3</a:t>
            </a:r>
            <a:br>
              <a:rPr lang="fr-FR" sz="1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Lockout Data </a:t>
            </a:r>
            <a:r>
              <a:rPr lang="fr-FR" dirty="0" err="1">
                <a:solidFill>
                  <a:schemeClr val="tx2"/>
                </a:solidFill>
              </a:rPr>
              <a:t>Rqmt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3EA24F8-4304-AA1B-F9CD-A451AC8C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035" y="1256849"/>
            <a:ext cx="514896" cy="514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9C16E3-A5A4-0B65-1189-975CAAAB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07" y="4665823"/>
            <a:ext cx="514896" cy="51489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C37BA042-5CB0-7407-3BB0-0FE144C341B7}"/>
              </a:ext>
            </a:extLst>
          </p:cNvPr>
          <p:cNvGrpSpPr/>
          <p:nvPr/>
        </p:nvGrpSpPr>
        <p:grpSpPr>
          <a:xfrm>
            <a:off x="6484738" y="4277722"/>
            <a:ext cx="472962" cy="1091924"/>
            <a:chOff x="6484738" y="4277722"/>
            <a:chExt cx="472962" cy="109192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CB60476-BEC6-5EC9-413D-DE5A2AA19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4739" y="4277722"/>
              <a:ext cx="472961" cy="47296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01629A6-E040-3BE0-47DF-5B701E93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4738" y="4896685"/>
              <a:ext cx="472961" cy="472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8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E1075-70C9-BEDD-D0EF-77EB2AB0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42AA51-E139-4B27-B90B-8A10C5C0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6120059" cy="4608512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initially identified systems relevant to ESP appear to be largely comprehensive and are expected to serve as the project’s foundation</a:t>
            </a:r>
            <a:endParaRPr lang="en-GB" b="0" dirty="0">
              <a:solidFill>
                <a:srgbClr val="000000"/>
              </a:solidFill>
              <a:latin typeface="-webkit-standard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Additional applications and databases were reviewed, but most, such as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ElecCalc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—a software used for electrical calculations—were deemed outside the project’s scope.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NORMA DB has been transferred to </a:t>
            </a:r>
            <a:r>
              <a:rPr lang="en-GB" b="0" dirty="0">
                <a:solidFill>
                  <a:srgbClr val="000000"/>
                </a:solidFill>
                <a:latin typeface="-webkit-standard"/>
              </a:rPr>
              <a:t>EN-IM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and is currently undergoing a rewrite, with minimal likelihood of directly impacting ESP.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We are also in discussions with the IMPACT team to explore how it might contribute to ESP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4518-246E-708E-B8F2-4B332D44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B54617-1D27-AD39-1595-820E7294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Identification and </a:t>
            </a:r>
            <a:r>
              <a:rPr lang="fr-FR" dirty="0" err="1"/>
              <a:t>Analysis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6A0E52E-C99C-584C-5868-45F9E5885FFE}"/>
              </a:ext>
            </a:extLst>
          </p:cNvPr>
          <p:cNvGrpSpPr/>
          <p:nvPr/>
        </p:nvGrpSpPr>
        <p:grpSpPr>
          <a:xfrm>
            <a:off x="6528048" y="1057241"/>
            <a:ext cx="5626274" cy="4139575"/>
            <a:chOff x="1476030" y="1008777"/>
            <a:chExt cx="6966207" cy="5125441"/>
          </a:xfrm>
        </p:grpSpPr>
        <p:pic>
          <p:nvPicPr>
            <p:cNvPr id="10" name="Picture 2" descr="HxGN EAM Reviews 2023: Details, Pricing, &amp; Features | G2">
              <a:extLst>
                <a:ext uri="{FF2B5EF4-FFF2-40B4-BE49-F238E27FC236}">
                  <a16:creationId xmlns:a16="http://schemas.microsoft.com/office/drawing/2014/main" id="{76EBCD4F-E8E0-A35A-19B3-E7E27578A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759" y="3081348"/>
              <a:ext cx="1646465" cy="8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5642805-8121-2069-CC43-8AB37D89845B}"/>
                </a:ext>
              </a:extLst>
            </p:cNvPr>
            <p:cNvSpPr/>
            <p:nvPr/>
          </p:nvSpPr>
          <p:spPr>
            <a:xfrm>
              <a:off x="4384494" y="3959900"/>
              <a:ext cx="1480994" cy="35699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EAM (MTF)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21E00B9-EBFD-F657-75C3-45AB0CD77EEA}"/>
                </a:ext>
              </a:extLst>
            </p:cNvPr>
            <p:cNvSpPr/>
            <p:nvPr/>
          </p:nvSpPr>
          <p:spPr>
            <a:xfrm>
              <a:off x="7146808" y="3959900"/>
              <a:ext cx="1295429" cy="35699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Layout</a:t>
              </a:r>
              <a:r>
                <a:rPr lang="fr-FR" sz="1400" dirty="0"/>
                <a:t> DB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5CDAE22-2C4F-C24D-1BDB-56C31FD296F9}"/>
                </a:ext>
              </a:extLst>
            </p:cNvPr>
            <p:cNvSpPr/>
            <p:nvPr/>
          </p:nvSpPr>
          <p:spPr>
            <a:xfrm>
              <a:off x="5964020" y="1760842"/>
              <a:ext cx="1070362" cy="34965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Alim DB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E8D0E91-6412-A033-3E6A-1CA9F0C8B378}"/>
                </a:ext>
              </a:extLst>
            </p:cNvPr>
            <p:cNvSpPr/>
            <p:nvPr/>
          </p:nvSpPr>
          <p:spPr>
            <a:xfrm>
              <a:off x="1476030" y="3371614"/>
              <a:ext cx="2407243" cy="365126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Gesmar</a:t>
              </a:r>
              <a:r>
                <a:rPr lang="fr-FR" sz="1400" dirty="0"/>
                <a:t> (</a:t>
              </a:r>
              <a:r>
                <a:rPr lang="fr-FR" sz="1400" dirty="0" err="1"/>
                <a:t>Cabloteque</a:t>
              </a:r>
              <a:r>
                <a:rPr lang="fr-FR" sz="1400" dirty="0"/>
                <a:t>)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10E20B3-FE73-3F39-7BE4-26F38E1BA2DE}"/>
                </a:ext>
              </a:extLst>
            </p:cNvPr>
            <p:cNvSpPr/>
            <p:nvPr/>
          </p:nvSpPr>
          <p:spPr>
            <a:xfrm>
              <a:off x="1703880" y="5002686"/>
              <a:ext cx="1070363" cy="356991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SCADA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C3F2FC8-A6AA-156D-F365-E2FAF6639194}"/>
                </a:ext>
              </a:extLst>
            </p:cNvPr>
            <p:cNvSpPr/>
            <p:nvPr/>
          </p:nvSpPr>
          <p:spPr>
            <a:xfrm>
              <a:off x="3551717" y="5358560"/>
              <a:ext cx="1222761" cy="35699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NXCALS</a:t>
              </a:r>
            </a:p>
          </p:txBody>
        </p:sp>
        <p:pic>
          <p:nvPicPr>
            <p:cNvPr id="17" name="Image 16" descr="Une image contenant capture d’écran, cube, conception&#10;&#10;Description générée automatiquement">
              <a:extLst>
                <a:ext uri="{FF2B5EF4-FFF2-40B4-BE49-F238E27FC236}">
                  <a16:creationId xmlns:a16="http://schemas.microsoft.com/office/drawing/2014/main" id="{6BCC0CA4-2527-AA97-1475-F82F0CA9C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265" y="3129596"/>
              <a:ext cx="767897" cy="767897"/>
            </a:xfrm>
            <a:prstGeom prst="rect">
              <a:avLst/>
            </a:prstGeom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A8680EFD-6979-BAFC-3A19-19D921404F92}"/>
                </a:ext>
              </a:extLst>
            </p:cNvPr>
            <p:cNvCxnSpPr/>
            <p:nvPr/>
          </p:nvCxnSpPr>
          <p:spPr>
            <a:xfrm flipV="1">
              <a:off x="5384258" y="2183886"/>
              <a:ext cx="563966" cy="853604"/>
            </a:xfrm>
            <a:prstGeom prst="straightConnector1">
              <a:avLst/>
            </a:prstGeom>
            <a:ln w="31750">
              <a:solidFill>
                <a:srgbClr val="60748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B656B08-075B-CE1A-A2E1-1DDE9D00F791}"/>
                </a:ext>
              </a:extLst>
            </p:cNvPr>
            <p:cNvSpPr/>
            <p:nvPr/>
          </p:nvSpPr>
          <p:spPr>
            <a:xfrm>
              <a:off x="1743065" y="5389956"/>
              <a:ext cx="1070363" cy="356991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SCADA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44C225F-22E8-2ACB-298E-C26974B182C3}"/>
                </a:ext>
              </a:extLst>
            </p:cNvPr>
            <p:cNvSpPr/>
            <p:nvPr/>
          </p:nvSpPr>
          <p:spPr>
            <a:xfrm>
              <a:off x="1782251" y="5777227"/>
              <a:ext cx="1070363" cy="356991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SCADA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F24FD56-F216-ECB5-6018-240F2317DFEC}"/>
                </a:ext>
              </a:extLst>
            </p:cNvPr>
            <p:cNvCxnSpPr>
              <a:cxnSpLocks/>
            </p:cNvCxnSpPr>
            <p:nvPr/>
          </p:nvCxnSpPr>
          <p:spPr>
            <a:xfrm>
              <a:off x="2890358" y="5569723"/>
              <a:ext cx="608527" cy="0"/>
            </a:xfrm>
            <a:prstGeom prst="straightConnector1">
              <a:avLst/>
            </a:prstGeom>
            <a:ln w="31750">
              <a:solidFill>
                <a:srgbClr val="6074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8F5F967-F4BF-6B95-451B-7CB3BB763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3098" y="4380543"/>
              <a:ext cx="615819" cy="899007"/>
            </a:xfrm>
            <a:prstGeom prst="straightConnector1">
              <a:avLst/>
            </a:prstGeom>
            <a:ln w="31750">
              <a:solidFill>
                <a:srgbClr val="6074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A9497159-69F5-ADCD-BD5D-AD9C413499D4}"/>
                </a:ext>
              </a:extLst>
            </p:cNvPr>
            <p:cNvCxnSpPr>
              <a:cxnSpLocks/>
            </p:cNvCxnSpPr>
            <p:nvPr/>
          </p:nvCxnSpPr>
          <p:spPr>
            <a:xfrm>
              <a:off x="3963712" y="3581400"/>
              <a:ext cx="700454" cy="4585"/>
            </a:xfrm>
            <a:prstGeom prst="straightConnector1">
              <a:avLst/>
            </a:prstGeom>
            <a:ln w="31750">
              <a:solidFill>
                <a:srgbClr val="60748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3F20E4C0-238A-4DAF-2D04-BB34EEA29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31776" y="2212888"/>
              <a:ext cx="550977" cy="851289"/>
            </a:xfrm>
            <a:prstGeom prst="straightConnector1">
              <a:avLst/>
            </a:prstGeom>
            <a:ln w="31750">
              <a:solidFill>
                <a:srgbClr val="60748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F95EF306-2585-FDE6-4723-BA1B86F9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1041" y="4655200"/>
              <a:ext cx="634999" cy="634999"/>
            </a:xfrm>
            <a:prstGeom prst="rect">
              <a:avLst/>
            </a:prstGeom>
          </p:spPr>
        </p:pic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E7DC81F5-4A26-A0AF-CD23-9171884BA171}"/>
                </a:ext>
              </a:extLst>
            </p:cNvPr>
            <p:cNvSpPr/>
            <p:nvPr/>
          </p:nvSpPr>
          <p:spPr>
            <a:xfrm>
              <a:off x="6259031" y="5358560"/>
              <a:ext cx="739020" cy="35699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GIS</a:t>
              </a:r>
            </a:p>
          </p:txBody>
        </p:sp>
        <p:sp>
          <p:nvSpPr>
            <p:cNvPr id="27" name="AutoShape 4">
              <a:extLst>
                <a:ext uri="{FF2B5EF4-FFF2-40B4-BE49-F238E27FC236}">
                  <a16:creationId xmlns:a16="http://schemas.microsoft.com/office/drawing/2014/main" id="{725B5801-6197-6203-E3D9-917918F8A1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96952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H" sz="1400"/>
            </a:p>
          </p:txBody>
        </p:sp>
        <p:sp>
          <p:nvSpPr>
            <p:cNvPr id="28" name="AutoShape 6">
              <a:extLst>
                <a:ext uri="{FF2B5EF4-FFF2-40B4-BE49-F238E27FC236}">
                  <a16:creationId xmlns:a16="http://schemas.microsoft.com/office/drawing/2014/main" id="{9EC9538A-02DD-3C52-DA4D-1B1BC04F001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49352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H" sz="1400"/>
            </a:p>
          </p:txBody>
        </p:sp>
        <p:pic>
          <p:nvPicPr>
            <p:cNvPr id="29" name="Picture 27">
              <a:extLst>
                <a:ext uri="{FF2B5EF4-FFF2-40B4-BE49-F238E27FC236}">
                  <a16:creationId xmlns:a16="http://schemas.microsoft.com/office/drawing/2014/main" id="{FAA1DF10-AC39-98A6-7DBE-A957D42F9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6334" y="1008777"/>
              <a:ext cx="845733" cy="732968"/>
            </a:xfrm>
            <a:prstGeom prst="rect">
              <a:avLst/>
            </a:prstGeom>
          </p:spPr>
        </p:pic>
        <p:cxnSp>
          <p:nvCxnSpPr>
            <p:cNvPr id="30" name="Connecteur droit avec flèche 24">
              <a:extLst>
                <a:ext uri="{FF2B5EF4-FFF2-40B4-BE49-F238E27FC236}">
                  <a16:creationId xmlns:a16="http://schemas.microsoft.com/office/drawing/2014/main" id="{D5A9E627-A692-47D3-ED02-8255215B32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9392" y="4379550"/>
              <a:ext cx="565067" cy="833065"/>
            </a:xfrm>
            <a:prstGeom prst="straightConnector1">
              <a:avLst/>
            </a:prstGeom>
            <a:ln w="31750">
              <a:solidFill>
                <a:srgbClr val="6074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24">
              <a:extLst>
                <a:ext uri="{FF2B5EF4-FFF2-40B4-BE49-F238E27FC236}">
                  <a16:creationId xmlns:a16="http://schemas.microsoft.com/office/drawing/2014/main" id="{1ADF9CBF-BB1E-F50B-82C5-B539E4098C48}"/>
                </a:ext>
              </a:extLst>
            </p:cNvPr>
            <p:cNvCxnSpPr>
              <a:cxnSpLocks/>
            </p:cNvCxnSpPr>
            <p:nvPr/>
          </p:nvCxnSpPr>
          <p:spPr>
            <a:xfrm>
              <a:off x="5494854" y="4408921"/>
              <a:ext cx="572494" cy="842250"/>
            </a:xfrm>
            <a:prstGeom prst="straightConnector1">
              <a:avLst/>
            </a:prstGeom>
            <a:ln w="31750">
              <a:solidFill>
                <a:srgbClr val="6074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2BAF65EF-388C-374D-225D-0E71339A64C0}"/>
                </a:ext>
              </a:extLst>
            </p:cNvPr>
            <p:cNvSpPr/>
            <p:nvPr/>
          </p:nvSpPr>
          <p:spPr>
            <a:xfrm>
              <a:off x="3563699" y="1746514"/>
              <a:ext cx="1480994" cy="349652"/>
            </a:xfrm>
            <a:prstGeom prst="roundRect">
              <a:avLst/>
            </a:prstGeom>
            <a:solidFill>
              <a:srgbClr val="6074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/>
                <a:t>Sailor</a:t>
              </a:r>
              <a:r>
                <a:rPr lang="fr-FR" sz="1400" dirty="0"/>
                <a:t> (Elec)</a:t>
              </a: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1578DD1F-803F-8D0C-2ADB-1A7406EAC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712" y="1122347"/>
              <a:ext cx="650225" cy="579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6500DC70-B36A-C8A4-AD90-973044B10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6461" y="2187131"/>
              <a:ext cx="550977" cy="851289"/>
            </a:xfrm>
            <a:prstGeom prst="straightConnector1">
              <a:avLst/>
            </a:prstGeom>
            <a:ln w="31750">
              <a:solidFill>
                <a:srgbClr val="60748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98F1DA0-66E7-C958-7453-76F1ABDA5F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2056" y="3526019"/>
              <a:ext cx="1474752" cy="16696"/>
            </a:xfrm>
            <a:prstGeom prst="straightConnector1">
              <a:avLst/>
            </a:prstGeom>
            <a:ln w="31750">
              <a:solidFill>
                <a:srgbClr val="60748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3E760A4-0F60-05B7-DD3C-DF6477BF4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3451" y="2625827"/>
              <a:ext cx="824691" cy="730647"/>
            </a:xfrm>
            <a:prstGeom prst="rect">
              <a:avLst/>
            </a:prstGeom>
          </p:spPr>
        </p:pic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CECBA4F2-B432-E3F7-B186-C08553C4B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051" y="5357088"/>
            <a:ext cx="294888" cy="29488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67FE7D78-FE42-B2AD-E388-2A887667D9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3774" y="5442863"/>
            <a:ext cx="294888" cy="2948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4619F045-8BC7-E8D1-BFF2-6C1DEA628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7497" y="5380490"/>
            <a:ext cx="294888" cy="294888"/>
          </a:xfrm>
          <a:prstGeom prst="rect">
            <a:avLst/>
          </a:prstGeom>
        </p:spPr>
      </p:pic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4F697BC2-1306-544C-A6D8-3BE1A6DA2870}"/>
              </a:ext>
            </a:extLst>
          </p:cNvPr>
          <p:cNvSpPr/>
          <p:nvPr/>
        </p:nvSpPr>
        <p:spPr>
          <a:xfrm>
            <a:off x="8286996" y="5806952"/>
            <a:ext cx="1202622" cy="356992"/>
          </a:xfrm>
          <a:prstGeom prst="roundRect">
            <a:avLst/>
          </a:prstGeom>
          <a:solidFill>
            <a:srgbClr val="607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Excel Files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DB259D8E-88B8-EBD2-E1B2-1BD9B6F4ECD4}"/>
              </a:ext>
            </a:extLst>
          </p:cNvPr>
          <p:cNvSpPr/>
          <p:nvPr/>
        </p:nvSpPr>
        <p:spPr>
          <a:xfrm>
            <a:off x="9667240" y="5808312"/>
            <a:ext cx="1049540" cy="356992"/>
          </a:xfrm>
          <a:prstGeom prst="roundRect">
            <a:avLst/>
          </a:prstGeom>
          <a:solidFill>
            <a:srgbClr val="6074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Drawings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BB86A8CE-7FA4-9CD2-F3A5-C324D120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30" y="5229979"/>
            <a:ext cx="914014" cy="5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531C2A-09A4-9213-0833-AA58156B3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7C0852-2EEE-22F2-BD12-F25255B7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5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24CC-FD4C-BB5F-2FB2-363F821E6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E6A99E5-DA12-53FF-7DBE-2E2B97F5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Electrical</a:t>
            </a:r>
            <a:r>
              <a:rPr lang="fr-FR" dirty="0"/>
              <a:t> </a:t>
            </a:r>
            <a:r>
              <a:rPr lang="fr-FR" dirty="0" err="1"/>
              <a:t>Safety</a:t>
            </a:r>
            <a:r>
              <a:rPr lang="fr-FR" dirty="0"/>
              <a:t> Portal v0.1 – Equipment Explorer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91E69-3184-0B6D-2956-433B3BCD8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368CE71-6A6F-559B-C912-42286821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3BBF970-1E19-84DA-144E-83F23304D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  <p:pic>
        <p:nvPicPr>
          <p:cNvPr id="6" name="ESP">
            <a:hlinkClick r:id="" action="ppaction://media"/>
            <a:extLst>
              <a:ext uri="{FF2B5EF4-FFF2-40B4-BE49-F238E27FC236}">
                <a16:creationId xmlns:a16="http://schemas.microsoft.com/office/drawing/2014/main" id="{86781668-2BDA-8911-C9DC-7D9BC7267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1252397"/>
            <a:ext cx="6265983" cy="480032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1233C2-4834-7AB7-BAC5-74140DE0A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388" y="1246448"/>
            <a:ext cx="5333275" cy="48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1760E7-DD59-4040-93C9-D180E680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183955" cy="4608512"/>
          </a:xfrm>
        </p:spPr>
        <p:txBody>
          <a:bodyPr/>
          <a:lstStyle/>
          <a:p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Built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EAM,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Gesmar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Layout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GIS (Alim,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Sailor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 to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maximize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reuse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existing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systems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Developed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using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EN-IM tech-stack,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ensuring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rapid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development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familiarity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most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software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developers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within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the group.</a:t>
            </a:r>
          </a:p>
          <a:p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Infrastructure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established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three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environments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across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three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dedicated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availability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zones.</a:t>
            </a:r>
          </a:p>
          <a:p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Responsive design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optimized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for mobile </a:t>
            </a:r>
            <a:r>
              <a:rPr lang="fr-CH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usability</a:t>
            </a:r>
            <a:r>
              <a:rPr lang="fr-CH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endParaRPr lang="fr-CH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808C9-EA5D-41DE-BAD3-BECB536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CEAB74-9149-4FC9-90AC-A96C33BA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Electrical</a:t>
            </a:r>
            <a:r>
              <a:rPr lang="fr-FR" dirty="0"/>
              <a:t> </a:t>
            </a:r>
            <a:r>
              <a:rPr lang="fr-FR" dirty="0" err="1"/>
              <a:t>Safety</a:t>
            </a:r>
            <a:r>
              <a:rPr lang="fr-FR" dirty="0"/>
              <a:t> Portal v0.1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0C0FDD-7025-B404-6E1A-4A2F6F84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F7AEEE4-A2C6-C435-7EF2-592D11DC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2DA088-8F59-9C3C-9ADC-03855B961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90" y="1318654"/>
            <a:ext cx="5815831" cy="47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BC4D4-C620-2786-3477-637664CE0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7C4CD9-7E19-2DFC-D34D-11074EAB0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232627" cy="4608512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Real-time updates, enabling instant reflection of edits.</a:t>
            </a:r>
            <a:endParaRPr lang="en-GB" b="0" dirty="0">
              <a:solidFill>
                <a:srgbClr val="000000"/>
              </a:solidFill>
              <a:latin typeface="-webkit-standard"/>
            </a:endParaRP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Intuitive, geolocation-driven interface that dynamically adjusts content visibility based on user role, location, and contextual relevance.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Single Sign-On (+ guest mode) and </a:t>
            </a:r>
            <a:r>
              <a:rPr lang="en-GB" b="0" dirty="0">
                <a:solidFill>
                  <a:srgbClr val="000000"/>
                </a:solidFill>
                <a:latin typeface="-webkit-standard"/>
              </a:rPr>
              <a:t>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-groups/GRAPPA integrated.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Role-based access control fully supported.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Multilingual support.</a:t>
            </a:r>
            <a:endParaRPr lang="en-GB" dirty="0"/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Caching mechanism implemented for optimized performance and to maintain functionality in case of underlying system failures.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93E54-D883-0727-EA39-E92B34CE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34C6BE-6018-710B-6A4E-BA1B7E84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Electrical</a:t>
            </a:r>
            <a:r>
              <a:rPr lang="fr-FR" dirty="0"/>
              <a:t> </a:t>
            </a:r>
            <a:r>
              <a:rPr lang="fr-FR" dirty="0" err="1"/>
              <a:t>Safety</a:t>
            </a:r>
            <a:r>
              <a:rPr lang="fr-FR" dirty="0"/>
              <a:t> Portal v0.1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6CBB0F3-DD08-0781-F64A-D51A8716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42E2BD-DEB0-9381-805C-1A8DD06F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2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D16B9-7775-076F-8CC5-764B8CDE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9364D-CB36-4ED6-8524-49CF95F9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C2403C-C20B-B966-A12F-9A5AFA0B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Equiment</a:t>
            </a:r>
            <a:r>
              <a:rPr lang="fr-FR" dirty="0"/>
              <a:t> Graph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A59C16-C66D-08D0-34F5-77A2CEC59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1592263"/>
            <a:ext cx="6168820" cy="4514177"/>
          </a:xfrm>
          <a:prstGeom prst="rect">
            <a:avLst/>
          </a:prstGeom>
        </p:spPr>
      </p:pic>
      <p:pic>
        <p:nvPicPr>
          <p:cNvPr id="1026" name="Picture 2" descr="Right arrow - Free arrows icons">
            <a:extLst>
              <a:ext uri="{FF2B5EF4-FFF2-40B4-BE49-F238E27FC236}">
                <a16:creationId xmlns:a16="http://schemas.microsoft.com/office/drawing/2014/main" id="{EF94BD0E-7D38-11E1-AEEF-7A1F02B5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013176"/>
            <a:ext cx="144016" cy="1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E98A014-5A25-C2BC-118F-DB8FC716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183955" cy="4608512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Equipment Graph was developed to display various relationships between equipment in EAM.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Recently, it was completely rewritten to align with the technology stack currently in use within the group, keeping ESP requirements in focus.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This new version enables full flexibility in terms of rendering options, animations, and declarative configuration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behavior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</a:p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Numerous discussions with EN-EL helped shape and finalize the requirements.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B77D04E-EF78-A255-C251-1D7A0181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6633620-9873-BFCB-C84B-21D3D04A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9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730AE-C80D-63F0-0C6C-4A89D9F5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D8349C5-D068-7144-C0C3-767357A84BDC}"/>
              </a:ext>
            </a:extLst>
          </p:cNvPr>
          <p:cNvCxnSpPr>
            <a:cxnSpLocks/>
          </p:cNvCxnSpPr>
          <p:nvPr/>
        </p:nvCxnSpPr>
        <p:spPr>
          <a:xfrm flipV="1">
            <a:off x="7824192" y="1916832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9298B55A-1B23-AD32-36D7-DE939E492C24}"/>
              </a:ext>
            </a:extLst>
          </p:cNvPr>
          <p:cNvCxnSpPr>
            <a:cxnSpLocks/>
          </p:cNvCxnSpPr>
          <p:nvPr/>
        </p:nvCxnSpPr>
        <p:spPr>
          <a:xfrm flipV="1">
            <a:off x="2279576" y="1886502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043782F4-DFB6-8B02-83CB-646F21A6CCEF}"/>
              </a:ext>
            </a:extLst>
          </p:cNvPr>
          <p:cNvCxnSpPr>
            <a:cxnSpLocks/>
          </p:cNvCxnSpPr>
          <p:nvPr/>
        </p:nvCxnSpPr>
        <p:spPr>
          <a:xfrm>
            <a:off x="5481737" y="3455278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BFF52A1-2CD2-FBF9-BFEF-22D12B09358D}"/>
              </a:ext>
            </a:extLst>
          </p:cNvPr>
          <p:cNvCxnSpPr>
            <a:cxnSpLocks/>
          </p:cNvCxnSpPr>
          <p:nvPr/>
        </p:nvCxnSpPr>
        <p:spPr>
          <a:xfrm>
            <a:off x="3572074" y="3429168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A5F6BC3-42A6-B2C7-CF9C-4703BD1F1C37}"/>
              </a:ext>
            </a:extLst>
          </p:cNvPr>
          <p:cNvCxnSpPr>
            <a:cxnSpLocks/>
          </p:cNvCxnSpPr>
          <p:nvPr/>
        </p:nvCxnSpPr>
        <p:spPr>
          <a:xfrm>
            <a:off x="10416480" y="3429168"/>
            <a:ext cx="0" cy="1512000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92778-DAE1-DC17-A4F3-9B7FCBC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6CB19D-017A-0DBB-9593-D004F046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Roadmap 2025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1CB90F6-F45D-B96A-6DC3-7B4D73E002C7}"/>
              </a:ext>
            </a:extLst>
          </p:cNvPr>
          <p:cNvCxnSpPr>
            <a:cxnSpLocks/>
          </p:cNvCxnSpPr>
          <p:nvPr/>
        </p:nvCxnSpPr>
        <p:spPr>
          <a:xfrm flipV="1">
            <a:off x="3566160" y="1916832"/>
            <a:ext cx="0" cy="1512168"/>
          </a:xfrm>
          <a:prstGeom prst="line">
            <a:avLst/>
          </a:prstGeom>
          <a:ln w="34925" cap="rnd"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51092550-80B7-746A-9017-64DBA27C7B14}"/>
              </a:ext>
            </a:extLst>
          </p:cNvPr>
          <p:cNvGrpSpPr/>
          <p:nvPr/>
        </p:nvGrpSpPr>
        <p:grpSpPr>
          <a:xfrm>
            <a:off x="695400" y="3429000"/>
            <a:ext cx="11233248" cy="0"/>
            <a:chOff x="2501602" y="3429000"/>
            <a:chExt cx="11233248" cy="0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FEEB1FAD-AA43-E63D-9841-400CE62F1B82}"/>
                </a:ext>
              </a:extLst>
            </p:cNvPr>
            <p:cNvCxnSpPr>
              <a:cxnSpLocks/>
            </p:cNvCxnSpPr>
            <p:nvPr/>
          </p:nvCxnSpPr>
          <p:spPr>
            <a:xfrm>
              <a:off x="2501602" y="3429000"/>
              <a:ext cx="2399928" cy="0"/>
            </a:xfrm>
            <a:prstGeom prst="straightConnector1">
              <a:avLst/>
            </a:prstGeom>
            <a:ln w="47625">
              <a:solidFill>
                <a:srgbClr val="FC7570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11B3ED96-ECD1-9B0C-3357-88DF36D5BABA}"/>
                </a:ext>
              </a:extLst>
            </p:cNvPr>
            <p:cNvCxnSpPr>
              <a:cxnSpLocks/>
            </p:cNvCxnSpPr>
            <p:nvPr/>
          </p:nvCxnSpPr>
          <p:spPr>
            <a:xfrm>
              <a:off x="4349130" y="3429000"/>
              <a:ext cx="2399928" cy="0"/>
            </a:xfrm>
            <a:prstGeom prst="straightConnector1">
              <a:avLst/>
            </a:prstGeom>
            <a:ln w="47625">
              <a:solidFill>
                <a:srgbClr val="2399F5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2F363512-DA9E-D843-78D2-E07236823941}"/>
                </a:ext>
              </a:extLst>
            </p:cNvPr>
            <p:cNvCxnSpPr>
              <a:cxnSpLocks/>
            </p:cNvCxnSpPr>
            <p:nvPr/>
          </p:nvCxnSpPr>
          <p:spPr>
            <a:xfrm>
              <a:off x="6749058" y="3429000"/>
              <a:ext cx="2399928" cy="0"/>
            </a:xfrm>
            <a:prstGeom prst="straightConnector1">
              <a:avLst/>
            </a:prstGeom>
            <a:ln w="47625">
              <a:solidFill>
                <a:srgbClr val="924883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C9A21E9-DB83-CB72-8FAB-0F61AF7F9C6C}"/>
                </a:ext>
              </a:extLst>
            </p:cNvPr>
            <p:cNvCxnSpPr>
              <a:cxnSpLocks/>
            </p:cNvCxnSpPr>
            <p:nvPr/>
          </p:nvCxnSpPr>
          <p:spPr>
            <a:xfrm>
              <a:off x="9152999" y="3429000"/>
              <a:ext cx="2153902" cy="0"/>
            </a:xfrm>
            <a:prstGeom prst="straightConnector1">
              <a:avLst/>
            </a:prstGeom>
            <a:ln w="47625">
              <a:solidFill>
                <a:srgbClr val="FECC42"/>
              </a:solidFill>
              <a:tailEnd type="non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BCD9F779-508C-BE3F-BB42-088723412494}"/>
                </a:ext>
              </a:extLst>
            </p:cNvPr>
            <p:cNvCxnSpPr>
              <a:cxnSpLocks/>
            </p:cNvCxnSpPr>
            <p:nvPr/>
          </p:nvCxnSpPr>
          <p:spPr>
            <a:xfrm>
              <a:off x="11264158" y="3429000"/>
              <a:ext cx="2470692" cy="0"/>
            </a:xfrm>
            <a:prstGeom prst="straightConnector1">
              <a:avLst/>
            </a:prstGeom>
            <a:ln w="47625">
              <a:solidFill>
                <a:srgbClr val="FC7570"/>
              </a:solidFill>
              <a:tailEnd type="triangle" w="lg" len="lg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llipse 17">
            <a:extLst>
              <a:ext uri="{FF2B5EF4-FFF2-40B4-BE49-F238E27FC236}">
                <a16:creationId xmlns:a16="http://schemas.microsoft.com/office/drawing/2014/main" id="{3A09F154-5542-0A03-993B-E6AAC5D0747B}"/>
              </a:ext>
            </a:extLst>
          </p:cNvPr>
          <p:cNvSpPr/>
          <p:nvPr/>
        </p:nvSpPr>
        <p:spPr>
          <a:xfrm>
            <a:off x="9297015" y="3059234"/>
            <a:ext cx="792088" cy="792088"/>
          </a:xfrm>
          <a:prstGeom prst="ellipse">
            <a:avLst/>
          </a:prstGeom>
          <a:solidFill>
            <a:srgbClr val="FECC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Q4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54068E4-141F-3505-F6CA-8DD397B6DBB2}"/>
              </a:ext>
            </a:extLst>
          </p:cNvPr>
          <p:cNvSpPr/>
          <p:nvPr/>
        </p:nvSpPr>
        <p:spPr>
          <a:xfrm>
            <a:off x="4658501" y="3068960"/>
            <a:ext cx="792088" cy="792088"/>
          </a:xfrm>
          <a:prstGeom prst="ellipse">
            <a:avLst/>
          </a:prstGeom>
          <a:solidFill>
            <a:srgbClr val="2399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C608B13-E220-FC2C-C361-1E43B3B5296F}"/>
              </a:ext>
            </a:extLst>
          </p:cNvPr>
          <p:cNvSpPr/>
          <p:nvPr/>
        </p:nvSpPr>
        <p:spPr>
          <a:xfrm>
            <a:off x="6977758" y="3068960"/>
            <a:ext cx="792088" cy="792088"/>
          </a:xfrm>
          <a:prstGeom prst="ellipse">
            <a:avLst/>
          </a:prstGeom>
          <a:solidFill>
            <a:srgbClr val="9248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90AF073-8D91-84FB-C4FD-9E2ADCF83213}"/>
              </a:ext>
            </a:extLst>
          </p:cNvPr>
          <p:cNvSpPr/>
          <p:nvPr/>
        </p:nvSpPr>
        <p:spPr>
          <a:xfrm>
            <a:off x="2339244" y="3068960"/>
            <a:ext cx="792088" cy="792088"/>
          </a:xfrm>
          <a:prstGeom prst="ellipse">
            <a:avLst/>
          </a:prstGeom>
          <a:solidFill>
            <a:srgbClr val="FC75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Q1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3156878-7A37-AFA3-CF9A-204DC85EE845}"/>
              </a:ext>
            </a:extLst>
          </p:cNvPr>
          <p:cNvSpPr txBox="1"/>
          <p:nvPr/>
        </p:nvSpPr>
        <p:spPr>
          <a:xfrm>
            <a:off x="8211853" y="4589183"/>
            <a:ext cx="2417328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b="1" dirty="0">
                <a:solidFill>
                  <a:schemeClr val="tx2"/>
                </a:solidFill>
              </a:rPr>
              <a:t>ESP Portal v0.3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Production </a:t>
            </a:r>
            <a:r>
              <a:rPr lang="fr-FR" dirty="0" err="1">
                <a:solidFill>
                  <a:schemeClr val="tx2"/>
                </a:solidFill>
              </a:rPr>
              <a:t>rollout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More pilot use-cases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Lockout MVP </a:t>
            </a:r>
            <a:br>
              <a:rPr lang="fr-FR" dirty="0">
                <a:solidFill>
                  <a:schemeClr val="tx2"/>
                </a:solidFill>
              </a:rPr>
            </a:b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334BFF9-1068-26B2-A03D-13C6CC787171}"/>
              </a:ext>
            </a:extLst>
          </p:cNvPr>
          <p:cNvSpPr txBox="1"/>
          <p:nvPr/>
        </p:nvSpPr>
        <p:spPr>
          <a:xfrm>
            <a:off x="3687812" y="4790397"/>
            <a:ext cx="1654299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WP4.3</a:t>
            </a:r>
            <a:endParaRPr lang="fr-FR" dirty="0">
              <a:solidFill>
                <a:schemeClr val="tx2"/>
              </a:solidFill>
            </a:endParaRPr>
          </a:p>
          <a:p>
            <a:pPr algn="l"/>
            <a:r>
              <a:rPr lang="fr-FR" dirty="0">
                <a:solidFill>
                  <a:schemeClr val="tx2"/>
                </a:solidFill>
              </a:rPr>
              <a:t>Lockout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Data </a:t>
            </a:r>
            <a:r>
              <a:rPr lang="fr-FR" dirty="0" err="1">
                <a:solidFill>
                  <a:schemeClr val="tx2"/>
                </a:solidFill>
              </a:rPr>
              <a:t>Rqmt</a:t>
            </a:r>
            <a:r>
              <a:rPr lang="fr-FR" dirty="0">
                <a:solidFill>
                  <a:schemeClr val="tx2"/>
                </a:solidFill>
              </a:rPr>
              <a:t> and</a:t>
            </a:r>
          </a:p>
          <a:p>
            <a:pPr algn="l"/>
            <a:r>
              <a:rPr lang="fr-FR" dirty="0" err="1">
                <a:solidFill>
                  <a:schemeClr val="tx2"/>
                </a:solidFill>
              </a:rPr>
              <a:t>Functional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Spec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F2F4B1-7F8E-0241-DB96-2EDEB4E61C65}"/>
              </a:ext>
            </a:extLst>
          </p:cNvPr>
          <p:cNvSpPr txBox="1"/>
          <p:nvPr/>
        </p:nvSpPr>
        <p:spPr>
          <a:xfrm>
            <a:off x="3694738" y="1214588"/>
            <a:ext cx="353296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ESP Portal v0.2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SLD Viewer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First use case identified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during the pilot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Open to key users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E8BC88-FEB4-93B1-C4F0-9823B397107D}"/>
              </a:ext>
            </a:extLst>
          </p:cNvPr>
          <p:cNvSpPr txBox="1"/>
          <p:nvPr/>
        </p:nvSpPr>
        <p:spPr>
          <a:xfrm>
            <a:off x="279411" y="1326929"/>
            <a:ext cx="1897955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2">
                    <a:lumMod val="50000"/>
                  </a:schemeClr>
                </a:solidFill>
              </a:rPr>
              <a:t>WP6.2</a:t>
            </a:r>
            <a:r>
              <a:rPr lang="en-GB" sz="1200" dirty="0">
                <a:solidFill>
                  <a:schemeClr val="tx2"/>
                </a:solidFill>
              </a:rPr>
              <a:t> 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Submit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Documentation for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Engineering check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8C99EE-6094-660C-84DC-8066F67B9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 dirty="0"/>
              <a:t>Lukasz Pater | ESP Annual Review 2024 | Indico 1416608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32D4032-5954-1531-A5F1-6B50583C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87688" y="6378349"/>
            <a:ext cx="828700" cy="365125"/>
          </a:xfrm>
        </p:spPr>
        <p:txBody>
          <a:bodyPr/>
          <a:lstStyle/>
          <a:p>
            <a:r>
              <a:rPr lang="fr-FR" dirty="0"/>
              <a:t>2024-11-15</a:t>
            </a:r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E0291-DAD5-B6FC-7A6D-08AE858B8473}"/>
              </a:ext>
            </a:extLst>
          </p:cNvPr>
          <p:cNvSpPr txBox="1"/>
          <p:nvPr/>
        </p:nvSpPr>
        <p:spPr>
          <a:xfrm>
            <a:off x="5593829" y="4815765"/>
            <a:ext cx="1654299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WP4.2</a:t>
            </a:r>
            <a:endParaRPr lang="fr-FR" dirty="0">
              <a:solidFill>
                <a:schemeClr val="tx2"/>
              </a:solidFill>
            </a:endParaRPr>
          </a:p>
          <a:p>
            <a:pPr algn="l"/>
            <a:r>
              <a:rPr lang="fr-FR" dirty="0">
                <a:solidFill>
                  <a:schemeClr val="tx2"/>
                </a:solidFill>
              </a:rPr>
              <a:t>Portal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Data </a:t>
            </a:r>
            <a:r>
              <a:rPr lang="fr-FR" dirty="0" err="1">
                <a:solidFill>
                  <a:schemeClr val="tx2"/>
                </a:solidFill>
              </a:rPr>
              <a:t>Rqmt</a:t>
            </a:r>
            <a:r>
              <a:rPr lang="fr-FR" dirty="0">
                <a:solidFill>
                  <a:schemeClr val="tx2"/>
                </a:solidFill>
              </a:rPr>
              <a:t> and</a:t>
            </a:r>
          </a:p>
          <a:p>
            <a:pPr algn="l"/>
            <a:r>
              <a:rPr lang="fr-FR" dirty="0" err="1">
                <a:solidFill>
                  <a:schemeClr val="tx2"/>
                </a:solidFill>
              </a:rPr>
              <a:t>Functional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Spec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EA03A4-6D6F-3701-618C-FC8E2BE6C9A5}"/>
              </a:ext>
            </a:extLst>
          </p:cNvPr>
          <p:cNvSpPr txBox="1"/>
          <p:nvPr/>
        </p:nvSpPr>
        <p:spPr>
          <a:xfrm>
            <a:off x="3684166" y="3789040"/>
            <a:ext cx="111569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WP6.1</a:t>
            </a:r>
            <a:endParaRPr lang="fr-FR" dirty="0">
              <a:solidFill>
                <a:schemeClr val="tx2"/>
              </a:solidFill>
            </a:endParaRPr>
          </a:p>
          <a:p>
            <a:pPr algn="l"/>
            <a:r>
              <a:rPr lang="fr-FR" dirty="0">
                <a:solidFill>
                  <a:schemeClr val="tx2"/>
                </a:solidFill>
              </a:rPr>
              <a:t>Document </a:t>
            </a:r>
          </a:p>
          <a:p>
            <a:pPr algn="l"/>
            <a:r>
              <a:rPr lang="fr-FR" dirty="0" err="1">
                <a:solidFill>
                  <a:schemeClr val="tx2"/>
                </a:solidFill>
              </a:rPr>
              <a:t>Definition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0ADB602-042F-4A05-D41F-929CE8D358B6}"/>
              </a:ext>
            </a:extLst>
          </p:cNvPr>
          <p:cNvSpPr txBox="1"/>
          <p:nvPr/>
        </p:nvSpPr>
        <p:spPr>
          <a:xfrm>
            <a:off x="7990709" y="1622423"/>
            <a:ext cx="111569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2">
                    <a:lumMod val="50000"/>
                  </a:schemeClr>
                </a:solidFill>
              </a:rPr>
              <a:t>WP6.1</a:t>
            </a:r>
            <a:endParaRPr lang="fr-FR" dirty="0">
              <a:solidFill>
                <a:schemeClr val="tx2"/>
              </a:solidFill>
            </a:endParaRPr>
          </a:p>
          <a:p>
            <a:pPr algn="l"/>
            <a:r>
              <a:rPr lang="fr-FR" dirty="0">
                <a:solidFill>
                  <a:schemeClr val="tx2"/>
                </a:solidFill>
              </a:rPr>
              <a:t>Document </a:t>
            </a:r>
          </a:p>
          <a:p>
            <a:pPr algn="l"/>
            <a:r>
              <a:rPr lang="fr-FR" dirty="0">
                <a:solidFill>
                  <a:schemeClr val="tx2"/>
                </a:solidFill>
              </a:rPr>
              <a:t>Collection</a:t>
            </a:r>
          </a:p>
        </p:txBody>
      </p:sp>
    </p:spTree>
    <p:extLst>
      <p:ext uri="{BB962C8B-B14F-4D97-AF65-F5344CB8AC3E}">
        <p14:creationId xmlns:p14="http://schemas.microsoft.com/office/powerpoint/2010/main" val="30241868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A22DD23-9704-4E03-A13F-CF67C670CC02}" vid="{0604311A-A1EF-46B6-8E1A-47A72DCF20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5291</TotalTime>
  <Words>1131</Words>
  <Application>Microsoft Office PowerPoint</Application>
  <PresentationFormat>Widescreen</PresentationFormat>
  <Paragraphs>183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 Neue</vt:lpstr>
      <vt:lpstr>Söhne</vt:lpstr>
      <vt:lpstr>-webkit-standard</vt:lpstr>
      <vt:lpstr>Thème Office</vt:lpstr>
      <vt:lpstr>Electrical Safety Project WP6 Annual Review 2024</vt:lpstr>
      <vt:lpstr>WP6 - Overview</vt:lpstr>
      <vt:lpstr>Roadmap Recap (Q4 2023 - 2024​)</vt:lpstr>
      <vt:lpstr>Data Identification and Analysis</vt:lpstr>
      <vt:lpstr>Electrical Safety Portal v0.1 – Equipment Explorer</vt:lpstr>
      <vt:lpstr>Electrical Safety Portal v0.1</vt:lpstr>
      <vt:lpstr>Electrical Safety Portal v0.1</vt:lpstr>
      <vt:lpstr>Equiment Graph</vt:lpstr>
      <vt:lpstr>Roadmap 2025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Lukasz Piotr Pater</dc:creator>
  <cp:lastModifiedBy>Lukasz Piotr Pater</cp:lastModifiedBy>
  <cp:revision>30</cp:revision>
  <cp:lastPrinted>2020-01-30T13:49:18Z</cp:lastPrinted>
  <dcterms:created xsi:type="dcterms:W3CDTF">2024-11-10T18:55:19Z</dcterms:created>
  <dcterms:modified xsi:type="dcterms:W3CDTF">2024-11-15T08:55:54Z</dcterms:modified>
</cp:coreProperties>
</file>